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198"/>
  </p:notesMasterIdLst>
  <p:sldIdLst>
    <p:sldId id="256" r:id="rId6"/>
    <p:sldId id="540" r:id="rId7"/>
    <p:sldId id="545" r:id="rId8"/>
    <p:sldId id="262" r:id="rId9"/>
    <p:sldId id="424" r:id="rId10"/>
    <p:sldId id="524" r:id="rId11"/>
    <p:sldId id="261" r:id="rId12"/>
    <p:sldId id="529" r:id="rId13"/>
    <p:sldId id="264" r:id="rId14"/>
    <p:sldId id="265" r:id="rId15"/>
    <p:sldId id="526" r:id="rId16"/>
    <p:sldId id="523" r:id="rId17"/>
    <p:sldId id="268" r:id="rId18"/>
    <p:sldId id="525" r:id="rId19"/>
    <p:sldId id="445" r:id="rId20"/>
    <p:sldId id="442" r:id="rId21"/>
    <p:sldId id="527" r:id="rId22"/>
    <p:sldId id="446" r:id="rId23"/>
    <p:sldId id="528" r:id="rId24"/>
    <p:sldId id="276" r:id="rId25"/>
    <p:sldId id="275" r:id="rId26"/>
    <p:sldId id="277" r:id="rId27"/>
    <p:sldId id="278" r:id="rId28"/>
    <p:sldId id="279" r:id="rId29"/>
    <p:sldId id="280" r:id="rId30"/>
    <p:sldId id="450" r:id="rId31"/>
    <p:sldId id="451" r:id="rId32"/>
    <p:sldId id="282" r:id="rId33"/>
    <p:sldId id="447" r:id="rId34"/>
    <p:sldId id="448" r:id="rId35"/>
    <p:sldId id="449" r:id="rId36"/>
    <p:sldId id="287" r:id="rId37"/>
    <p:sldId id="288" r:id="rId38"/>
    <p:sldId id="290" r:id="rId39"/>
    <p:sldId id="289" r:id="rId40"/>
    <p:sldId id="291" r:id="rId41"/>
    <p:sldId id="452" r:id="rId42"/>
    <p:sldId id="453" r:id="rId43"/>
    <p:sldId id="45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455" r:id="rId55"/>
    <p:sldId id="45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457" r:id="rId74"/>
    <p:sldId id="458" r:id="rId75"/>
    <p:sldId id="459" r:id="rId76"/>
    <p:sldId id="327" r:id="rId77"/>
    <p:sldId id="328" r:id="rId78"/>
    <p:sldId id="329" r:id="rId79"/>
    <p:sldId id="331" r:id="rId80"/>
    <p:sldId id="332" r:id="rId81"/>
    <p:sldId id="333" r:id="rId82"/>
    <p:sldId id="460" r:id="rId83"/>
    <p:sldId id="461" r:id="rId84"/>
    <p:sldId id="462" r:id="rId85"/>
    <p:sldId id="530" r:id="rId86"/>
    <p:sldId id="337" r:id="rId87"/>
    <p:sldId id="338" r:id="rId88"/>
    <p:sldId id="465" r:id="rId89"/>
    <p:sldId id="466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463" r:id="rId98"/>
    <p:sldId id="464" r:id="rId99"/>
    <p:sldId id="351" r:id="rId100"/>
    <p:sldId id="352" r:id="rId101"/>
    <p:sldId id="353" r:id="rId102"/>
    <p:sldId id="354" r:id="rId103"/>
    <p:sldId id="531" r:id="rId104"/>
    <p:sldId id="355" r:id="rId105"/>
    <p:sldId id="356" r:id="rId106"/>
    <p:sldId id="357" r:id="rId107"/>
    <p:sldId id="358" r:id="rId108"/>
    <p:sldId id="359" r:id="rId109"/>
    <p:sldId id="339" r:id="rId110"/>
    <p:sldId id="360" r:id="rId111"/>
    <p:sldId id="361" r:id="rId112"/>
    <p:sldId id="362" r:id="rId113"/>
    <p:sldId id="544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492" r:id="rId123"/>
    <p:sldId id="483" r:id="rId124"/>
    <p:sldId id="484" r:id="rId125"/>
    <p:sldId id="493" r:id="rId126"/>
    <p:sldId id="375" r:id="rId127"/>
    <p:sldId id="477" r:id="rId128"/>
    <p:sldId id="376" r:id="rId129"/>
    <p:sldId id="478" r:id="rId130"/>
    <p:sldId id="479" r:id="rId131"/>
    <p:sldId id="480" r:id="rId132"/>
    <p:sldId id="481" r:id="rId133"/>
    <p:sldId id="482" r:id="rId134"/>
    <p:sldId id="485" r:id="rId135"/>
    <p:sldId id="486" r:id="rId136"/>
    <p:sldId id="487" r:id="rId137"/>
    <p:sldId id="488" r:id="rId138"/>
    <p:sldId id="489" r:id="rId139"/>
    <p:sldId id="490" r:id="rId140"/>
    <p:sldId id="491" r:id="rId141"/>
    <p:sldId id="496" r:id="rId142"/>
    <p:sldId id="497" r:id="rId143"/>
    <p:sldId id="498" r:id="rId144"/>
    <p:sldId id="499" r:id="rId145"/>
    <p:sldId id="500" r:id="rId146"/>
    <p:sldId id="501" r:id="rId147"/>
    <p:sldId id="505" r:id="rId148"/>
    <p:sldId id="506" r:id="rId149"/>
    <p:sldId id="494" r:id="rId150"/>
    <p:sldId id="507" r:id="rId151"/>
    <p:sldId id="508" r:id="rId152"/>
    <p:sldId id="509" r:id="rId153"/>
    <p:sldId id="510" r:id="rId154"/>
    <p:sldId id="512" r:id="rId155"/>
    <p:sldId id="513" r:id="rId156"/>
    <p:sldId id="511" r:id="rId157"/>
    <p:sldId id="495" r:id="rId158"/>
    <p:sldId id="502" r:id="rId159"/>
    <p:sldId id="503" r:id="rId160"/>
    <p:sldId id="504" r:id="rId161"/>
    <p:sldId id="514" r:id="rId162"/>
    <p:sldId id="515" r:id="rId163"/>
    <p:sldId id="516" r:id="rId164"/>
    <p:sldId id="517" r:id="rId165"/>
    <p:sldId id="414" r:id="rId166"/>
    <p:sldId id="518" r:id="rId167"/>
    <p:sldId id="519" r:id="rId168"/>
    <p:sldId id="520" r:id="rId169"/>
    <p:sldId id="521" r:id="rId170"/>
    <p:sldId id="419" r:id="rId171"/>
    <p:sldId id="420" r:id="rId172"/>
    <p:sldId id="422" r:id="rId173"/>
    <p:sldId id="423" r:id="rId174"/>
    <p:sldId id="522" r:id="rId175"/>
    <p:sldId id="426" r:id="rId176"/>
    <p:sldId id="427" r:id="rId177"/>
    <p:sldId id="538" r:id="rId178"/>
    <p:sldId id="433" r:id="rId179"/>
    <p:sldId id="434" r:id="rId180"/>
    <p:sldId id="440" r:id="rId181"/>
    <p:sldId id="474" r:id="rId182"/>
    <p:sldId id="441" r:id="rId183"/>
    <p:sldId id="430" r:id="rId184"/>
    <p:sldId id="431" r:id="rId185"/>
    <p:sldId id="435" r:id="rId186"/>
    <p:sldId id="534" r:id="rId187"/>
    <p:sldId id="436" r:id="rId188"/>
    <p:sldId id="537" r:id="rId189"/>
    <p:sldId id="475" r:id="rId190"/>
    <p:sldId id="535" r:id="rId191"/>
    <p:sldId id="533" r:id="rId192"/>
    <p:sldId id="532" r:id="rId193"/>
    <p:sldId id="541" r:id="rId194"/>
    <p:sldId id="542" r:id="rId195"/>
    <p:sldId id="543" r:id="rId196"/>
    <p:sldId id="476" r:id="rId19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761DD-565C-5ACB-B744-91628F952CA1}" v="11" dt="2020-05-05T14:58:18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0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191" Type="http://schemas.openxmlformats.org/officeDocument/2006/relationships/slide" Target="slides/slide186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2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81" Type="http://schemas.openxmlformats.org/officeDocument/2006/relationships/slide" Target="slides/slide176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slide" Target="slides/slide166.xml"/><Relationship Id="rId192" Type="http://schemas.openxmlformats.org/officeDocument/2006/relationships/slide" Target="slides/slide187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82" Type="http://schemas.openxmlformats.org/officeDocument/2006/relationships/slide" Target="slides/slide177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5" Type="http://schemas.openxmlformats.org/officeDocument/2006/relationships/slide" Target="slides/slide60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51" Type="http://schemas.openxmlformats.org/officeDocument/2006/relationships/slide" Target="slides/slide146.xml"/><Relationship Id="rId172" Type="http://schemas.openxmlformats.org/officeDocument/2006/relationships/slide" Target="slides/slide167.xml"/><Relationship Id="rId193" Type="http://schemas.openxmlformats.org/officeDocument/2006/relationships/slide" Target="slides/slide188.xml"/><Relationship Id="rId13" Type="http://schemas.openxmlformats.org/officeDocument/2006/relationships/slide" Target="slides/slide8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20" Type="http://schemas.openxmlformats.org/officeDocument/2006/relationships/slide" Target="slides/slide115.xml"/><Relationship Id="rId141" Type="http://schemas.openxmlformats.org/officeDocument/2006/relationships/slide" Target="slides/slide136.xml"/><Relationship Id="rId7" Type="http://schemas.openxmlformats.org/officeDocument/2006/relationships/slide" Target="slides/slide2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slide" Target="slides/slide189.xml"/><Relationship Id="rId199" Type="http://schemas.openxmlformats.org/officeDocument/2006/relationships/presProps" Target="presProps.xml"/><Relationship Id="rId203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189" Type="http://schemas.openxmlformats.org/officeDocument/2006/relationships/slide" Target="slides/slide184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slide" Target="slides/slide174.xml"/><Relationship Id="rId195" Type="http://schemas.openxmlformats.org/officeDocument/2006/relationships/slide" Target="slides/slide190.xml"/><Relationship Id="rId190" Type="http://schemas.openxmlformats.org/officeDocument/2006/relationships/slide" Target="slides/slide185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85" Type="http://schemas.openxmlformats.org/officeDocument/2006/relationships/slide" Target="slides/slide18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80" Type="http://schemas.openxmlformats.org/officeDocument/2006/relationships/slide" Target="slides/slide175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96" Type="http://schemas.openxmlformats.org/officeDocument/2006/relationships/slide" Target="slides/slide191.xml"/><Relationship Id="rId200" Type="http://schemas.openxmlformats.org/officeDocument/2006/relationships/viewProps" Target="viewProps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slide" Target="slides/slide181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97" Type="http://schemas.openxmlformats.org/officeDocument/2006/relationships/slide" Target="slides/slide192.xml"/><Relationship Id="rId201" Type="http://schemas.openxmlformats.org/officeDocument/2006/relationships/theme" Target="theme/theme1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87" Type="http://schemas.openxmlformats.org/officeDocument/2006/relationships/slide" Target="slides/slide182.xml"/><Relationship Id="rId1" Type="http://schemas.openxmlformats.org/officeDocument/2006/relationships/customXml" Target="../customXml/item1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notesMaster" Target="notesMasters/notesMaster1.xml"/><Relationship Id="rId202" Type="http://schemas.openxmlformats.org/officeDocument/2006/relationships/tableStyles" Target="tableStyles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104" Type="http://schemas.openxmlformats.org/officeDocument/2006/relationships/slide" Target="slides/slide99.xml"/><Relationship Id="rId125" Type="http://schemas.openxmlformats.org/officeDocument/2006/relationships/slide" Target="slides/slide120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71" Type="http://schemas.openxmlformats.org/officeDocument/2006/relationships/slide" Target="slides/slide66.xml"/><Relationship Id="rId92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82D0F-6EFC-4BA1-BCA9-D39846948C70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9DD8B-8ED7-4CFA-849F-B790FCC6B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0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6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7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3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96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3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/>
              <a:pPr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97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/>
              <a:pPr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11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/>
              <a:pPr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4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C793-0D7F-49BF-ABE0-1F3B0EFF167D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D3B7-29A7-4319-AE8A-10F6033BF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nbrain.com/where/" TargetMode="External"/><Relationship Id="rId3" Type="http://schemas.openxmlformats.org/officeDocument/2006/relationships/hyperlink" Target="http://www.lizardpoint.com/fun/geoquiz/" TargetMode="External"/><Relationship Id="rId7" Type="http://schemas.openxmlformats.org/officeDocument/2006/relationships/hyperlink" Target="http://www.sheppardsoftware.com/Geography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s.com/funfacts.aspx" TargetMode="External"/><Relationship Id="rId11" Type="http://schemas.openxmlformats.org/officeDocument/2006/relationships/hyperlink" Target="http://sites.google.com/site/geogeomania/geographygames" TargetMode="External"/><Relationship Id="rId5" Type="http://schemas.openxmlformats.org/officeDocument/2006/relationships/hyperlink" Target="http://www.ilike2learn.com/ilike2learn/geography.asp" TargetMode="External"/><Relationship Id="rId10" Type="http://schemas.openxmlformats.org/officeDocument/2006/relationships/hyperlink" Target="http://www.yourchildlearns.com/map-puzzles.htm" TargetMode="External"/><Relationship Id="rId4" Type="http://schemas.openxmlformats.org/officeDocument/2006/relationships/hyperlink" Target="http://www.travelpod.com/traveler-iq" TargetMode="External"/><Relationship Id="rId9" Type="http://schemas.openxmlformats.org/officeDocument/2006/relationships/hyperlink" Target="http://www.jetpunk.com/quizzes/map-quiz-europe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314450"/>
          </a:xfrm>
        </p:spPr>
        <p:txBody>
          <a:bodyPr>
            <a:normAutofit fontScale="90000"/>
          </a:bodyPr>
          <a:lstStyle/>
          <a:p>
            <a:r>
              <a:rPr lang="en-US" dirty="0"/>
              <a:t>AP Human Geography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Political (Countries/Regions)</a:t>
            </a:r>
            <a:br>
              <a:rPr lang="en-US" b="1" dirty="0"/>
            </a:br>
            <a:r>
              <a:rPr lang="en-US" dirty="0"/>
              <a:t>Summer Requirement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Lakeside High School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Dominican Republic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592094" y="3925094"/>
            <a:ext cx="1904206" cy="9136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772400" y="50292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Morocco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609600" y="2286000"/>
            <a:ext cx="37338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Mozambique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4572000"/>
            <a:ext cx="38862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Namibia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724400"/>
            <a:ext cx="2057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Niger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981200" y="2286000"/>
            <a:ext cx="23622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Nigeria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286000" y="2667000"/>
            <a:ext cx="16764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4495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Republic of Congo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971800" y="2743200"/>
            <a:ext cx="914400" cy="2590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Rwanda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733800" y="2133600"/>
            <a:ext cx="6858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943600" y="35814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Somalia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343400" y="1219200"/>
            <a:ext cx="1066800" cy="5181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South Africa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2895600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35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486400" y="2743200"/>
            <a:ext cx="990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667000" y="2971800"/>
            <a:ext cx="3343532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South Sudan</a:t>
            </a:r>
          </a:p>
        </p:txBody>
      </p:sp>
    </p:spTree>
    <p:extLst>
      <p:ext uri="{BB962C8B-B14F-4D97-AF65-F5344CB8AC3E}">
        <p14:creationId xmlns:p14="http://schemas.microsoft.com/office/powerpoint/2010/main" val="6409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6248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El Salvador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57600" y="6248400"/>
            <a:ext cx="22860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35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Sudan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124200" y="1447800"/>
            <a:ext cx="20574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2743200"/>
            <a:ext cx="990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4267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Swaziland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648200"/>
            <a:ext cx="33528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Tanzania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457700" y="2019300"/>
            <a:ext cx="304800" cy="434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6670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A hint for the countries of Eastern Africa ↑</a:t>
            </a:r>
          </a:p>
          <a:p>
            <a:pPr algn="ctr"/>
            <a:endParaRPr lang="en-US" u="sng" dirty="0"/>
          </a:p>
          <a:p>
            <a:pPr algn="ctr"/>
            <a:r>
              <a:rPr lang="en-US" dirty="0"/>
              <a:t>The (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anzania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Blue (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urundi)</a:t>
            </a:r>
          </a:p>
          <a:p>
            <a:pPr algn="ctr"/>
            <a:r>
              <a:rPr lang="en-US" dirty="0"/>
              <a:t>Rabbit’s (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chemeClr val="bg1"/>
                </a:solidFill>
              </a:rPr>
              <a:t>wanda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Umbrella (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chemeClr val="bg1"/>
                </a:solidFill>
              </a:rPr>
              <a:t>ganda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Kept (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chemeClr val="bg1"/>
                </a:solidFill>
              </a:rPr>
              <a:t>enya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Everyone (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thiopia)</a:t>
            </a:r>
          </a:p>
          <a:p>
            <a:pPr algn="ctr"/>
            <a:r>
              <a:rPr lang="en-US" dirty="0"/>
              <a:t>Dry 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jibouti)</a:t>
            </a:r>
          </a:p>
          <a:p>
            <a:pPr algn="ctr"/>
            <a:r>
              <a:rPr lang="en-US" dirty="0"/>
              <a:t>Sunday (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omalia)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Tunisia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295400" y="1600200"/>
            <a:ext cx="37338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Uganda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86200" y="1752600"/>
            <a:ext cx="990600" cy="419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4419600"/>
            <a:ext cx="2286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Zambia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648200"/>
            <a:ext cx="29718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562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Zimbabwe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5181600"/>
            <a:ext cx="33528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ASIA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Afghanistan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1485900" y="4229100"/>
            <a:ext cx="29718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762000" y="2971800"/>
            <a:ext cx="7620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3429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Armenia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000" y="1295400"/>
            <a:ext cx="2667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rgbClr val="FF0000"/>
              </a:solidFill>
            </a:endParaRPr>
          </a:p>
          <a:p>
            <a:pPr algn="ctr"/>
            <a:endParaRPr lang="en-US" u="sng" dirty="0">
              <a:solidFill>
                <a:srgbClr val="FF0000"/>
              </a:solidFill>
            </a:endParaRPr>
          </a:p>
          <a:p>
            <a:pPr algn="ctr"/>
            <a:r>
              <a:rPr lang="en-US" u="sng" dirty="0">
                <a:solidFill>
                  <a:srgbClr val="FF0000"/>
                </a:solidFill>
              </a:rPr>
              <a:t>A hint for the countries of Central Asia →</a:t>
            </a:r>
          </a:p>
          <a:p>
            <a:pPr algn="ctr"/>
            <a:endParaRPr lang="en-US" u="sng" dirty="0"/>
          </a:p>
          <a:p>
            <a:pPr algn="ctr"/>
            <a:r>
              <a:rPr lang="en-US" dirty="0"/>
              <a:t>E  (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stonia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L (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atvia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L (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ithuania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B (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elarus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U (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chemeClr val="bg1"/>
                </a:solidFill>
              </a:rPr>
              <a:t>kraine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M 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oldova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G (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eorgia)</a:t>
            </a:r>
          </a:p>
          <a:p>
            <a:pPr algn="ctr"/>
            <a:r>
              <a:rPr lang="en-US" dirty="0"/>
              <a:t>A (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rmenia)</a:t>
            </a:r>
          </a:p>
          <a:p>
            <a:pPr algn="ctr"/>
            <a:r>
              <a:rPr lang="en-US" dirty="0"/>
              <a:t>A (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zerbaijan)</a:t>
            </a:r>
          </a:p>
          <a:p>
            <a:pPr algn="ctr"/>
            <a:r>
              <a:rPr lang="en-US" dirty="0"/>
              <a:t>T (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urkmenistan)</a:t>
            </a:r>
          </a:p>
          <a:p>
            <a:pPr algn="ctr"/>
            <a:r>
              <a:rPr lang="en-US" dirty="0"/>
              <a:t>U (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/>
              <a:t>zbekistan)</a:t>
            </a:r>
          </a:p>
          <a:p>
            <a:pPr algn="ctr"/>
            <a:r>
              <a:rPr lang="en-US" dirty="0"/>
              <a:t>T (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ajikistan)</a:t>
            </a:r>
          </a:p>
          <a:p>
            <a:pPr algn="ctr"/>
            <a:r>
              <a:rPr lang="en-US" dirty="0"/>
              <a:t>K (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chemeClr val="bg1"/>
                </a:solidFill>
              </a:rPr>
              <a:t>yrgyzstan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K (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chemeClr val="bg1"/>
                </a:solidFill>
              </a:rPr>
              <a:t>azakhstan</a:t>
            </a:r>
            <a:r>
              <a:rPr lang="en-US" dirty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ELL-BUM-GAA-TUT-KK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181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Guatemala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5334000"/>
            <a:ext cx="30480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4114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Azerbaijan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1257300" y="2781300"/>
            <a:ext cx="15240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2"/>
          </p:cNvCxnSpPr>
          <p:nvPr/>
        </p:nvCxnSpPr>
        <p:spPr>
          <a:xfrm rot="5400000">
            <a:off x="2203966" y="1899166"/>
            <a:ext cx="1307068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67000" y="1828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Bahrain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362200"/>
            <a:ext cx="25908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tiny islands next to the bigger island</a:t>
            </a:r>
          </a:p>
        </p:txBody>
      </p:sp>
      <p:sp>
        <p:nvSpPr>
          <p:cNvPr id="6" name="Oval 5"/>
          <p:cNvSpPr/>
          <p:nvPr/>
        </p:nvSpPr>
        <p:spPr>
          <a:xfrm>
            <a:off x="1676400" y="3505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19400" y="5105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Bangladesh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619500" y="4305300"/>
            <a:ext cx="13716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2"/>
          </p:cNvCxnSpPr>
          <p:nvPr/>
        </p:nvCxnSpPr>
        <p:spPr>
          <a:xfrm rot="5400000">
            <a:off x="4032766" y="2965966"/>
            <a:ext cx="926068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29000" y="220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Bhutan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3276600" y="5181600"/>
            <a:ext cx="2819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Brunei</a:t>
            </a:r>
          </a:p>
        </p:txBody>
      </p:sp>
      <p:sp>
        <p:nvSpPr>
          <p:cNvPr id="14" name="Oval 13"/>
          <p:cNvSpPr/>
          <p:nvPr/>
        </p:nvSpPr>
        <p:spPr>
          <a:xfrm>
            <a:off x="6096000" y="5029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733800" y="4572000"/>
            <a:ext cx="17526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57400" y="5562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Cambodia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H="1">
            <a:off x="3429000" y="1371600"/>
            <a:ext cx="1524000" cy="1524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81200" y="990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762000" y="3124200"/>
            <a:ext cx="1981200" cy="1981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5105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Cyprus</a:t>
            </a:r>
          </a:p>
        </p:txBody>
      </p:sp>
      <p:sp>
        <p:nvSpPr>
          <p:cNvPr id="8" name="Oval 7"/>
          <p:cNvSpPr/>
          <p:nvPr/>
        </p:nvSpPr>
        <p:spPr>
          <a:xfrm>
            <a:off x="381000" y="28956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800100" y="1638300"/>
            <a:ext cx="1143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5400" y="914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Georgia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5257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India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2552700" y="4152900"/>
            <a:ext cx="12954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47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Haiti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438900" y="4229100"/>
            <a:ext cx="19812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391400" y="51054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867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Indonesia</a:t>
            </a:r>
          </a:p>
        </p:txBody>
      </p:sp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3429000" y="5410200"/>
            <a:ext cx="1828800" cy="6418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3429000" y="6019800"/>
            <a:ext cx="2514600" cy="322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</p:cNvCxnSpPr>
          <p:nvPr/>
        </p:nvCxnSpPr>
        <p:spPr>
          <a:xfrm flipV="1">
            <a:off x="3429000" y="5562600"/>
            <a:ext cx="2743200" cy="489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05200" y="5791200"/>
            <a:ext cx="30480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4495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Iran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1866900" y="3238500"/>
            <a:ext cx="13716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952500" y="3314700"/>
            <a:ext cx="1905000" cy="1371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57400" y="4953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Iraq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609600" y="3657600"/>
            <a:ext cx="16764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52600" y="51054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Israel</a:t>
            </a:r>
          </a:p>
        </p:txBody>
      </p:sp>
      <p:sp>
        <p:nvSpPr>
          <p:cNvPr id="10" name="Oval 9"/>
          <p:cNvSpPr/>
          <p:nvPr/>
        </p:nvSpPr>
        <p:spPr>
          <a:xfrm>
            <a:off x="609600" y="31242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0"/>
          </p:cNvCxnSpPr>
          <p:nvPr/>
        </p:nvCxnSpPr>
        <p:spPr>
          <a:xfrm rot="16200000" flipV="1">
            <a:off x="7049294" y="3086894"/>
            <a:ext cx="1066006" cy="5326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05600" y="3886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5334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Jordan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647700" y="3467100"/>
            <a:ext cx="20574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2590800" y="1143000"/>
            <a:ext cx="12954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43200" y="838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Kazakhstan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219200" y="3962400"/>
            <a:ext cx="25146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Kuwait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3276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990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Kyrgyzstan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2971800" y="1524000"/>
            <a:ext cx="11430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H="1">
            <a:off x="4229100" y="3009900"/>
            <a:ext cx="14478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52800" y="2286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38800" y="4419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Honduras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867400" y="50292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647700" y="3543300"/>
            <a:ext cx="2819400" cy="2133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Lebanon</a:t>
            </a:r>
          </a:p>
        </p:txBody>
      </p:sp>
      <p:sp>
        <p:nvSpPr>
          <p:cNvPr id="6" name="Oval 5"/>
          <p:cNvSpPr/>
          <p:nvPr/>
        </p:nvSpPr>
        <p:spPr>
          <a:xfrm>
            <a:off x="685800" y="2971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Malaysia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24200" y="5181600"/>
            <a:ext cx="22860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3429000" y="1371600"/>
            <a:ext cx="12192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43000" y="1143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Mongolia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2971800" y="4114800"/>
            <a:ext cx="20574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Myanmar </a:t>
            </a:r>
            <a:r>
              <a:rPr lang="en-US" sz="1100" dirty="0">
                <a:solidFill>
                  <a:schemeClr val="bg1"/>
                </a:solidFill>
              </a:rPr>
              <a:t>(Burma)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3810000" y="2971800"/>
            <a:ext cx="5334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05200" y="2590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4572000" y="2667000"/>
            <a:ext cx="18288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0" y="28194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North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600200" y="4495800"/>
            <a:ext cx="21336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866900" y="4381500"/>
            <a:ext cx="2590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6553200" y="3733800"/>
            <a:ext cx="914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77000" y="3352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Philippines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591300" y="4076700"/>
            <a:ext cx="12192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409700" y="4305300"/>
            <a:ext cx="22098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Qatar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3581400"/>
            <a:ext cx="152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Jamaica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134894" y="4382294"/>
            <a:ext cx="2132806" cy="2278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010400" y="53340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3352800" y="1066800"/>
            <a:ext cx="1905000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19600" y="2971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066800" y="3962400"/>
            <a:ext cx="2286000" cy="1828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Saudi Arabia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124200" y="5486400"/>
            <a:ext cx="22098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Singapore</a:t>
            </a:r>
          </a:p>
        </p:txBody>
      </p:sp>
      <p:sp>
        <p:nvSpPr>
          <p:cNvPr id="5" name="Oval 4"/>
          <p:cNvSpPr/>
          <p:nvPr/>
        </p:nvSpPr>
        <p:spPr>
          <a:xfrm>
            <a:off x="5410200" y="5334000"/>
            <a:ext cx="2286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3"/>
          </p:cNvCxnSpPr>
          <p:nvPr/>
        </p:nvCxnSpPr>
        <p:spPr>
          <a:xfrm flipV="1">
            <a:off x="5486400" y="2895600"/>
            <a:ext cx="1143000" cy="3370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0400" y="3048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South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3200400" y="5486400"/>
            <a:ext cx="12192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Sri Lanka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762000" y="3124200"/>
            <a:ext cx="2209800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5181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0"/>
          </p:cNvCxnSpPr>
          <p:nvPr/>
        </p:nvCxnSpPr>
        <p:spPr>
          <a:xfrm rot="16200000" flipV="1">
            <a:off x="7029450" y="3257550"/>
            <a:ext cx="457200" cy="15621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39000" y="4267200"/>
            <a:ext cx="16002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Taiwan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3009900" y="1562100"/>
            <a:ext cx="12192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4600" y="1219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Tajikistan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124200" y="4343400"/>
            <a:ext cx="21336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Thailand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6553200" y="4876800"/>
            <a:ext cx="16002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77000" y="3962400"/>
            <a:ext cx="2286000" cy="53091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Timor </a:t>
            </a:r>
            <a:r>
              <a:rPr lang="en-US" dirty="0" err="1">
                <a:solidFill>
                  <a:schemeClr val="bg1"/>
                </a:solidFill>
              </a:rPr>
              <a:t>Leste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(East Timor)</a:t>
            </a:r>
          </a:p>
        </p:txBody>
      </p:sp>
      <p:sp>
        <p:nvSpPr>
          <p:cNvPr id="5" name="Oval 4"/>
          <p:cNvSpPr/>
          <p:nvPr/>
        </p:nvSpPr>
        <p:spPr>
          <a:xfrm>
            <a:off x="6934200" y="60198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800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Mexico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5181600"/>
            <a:ext cx="24384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342900" y="1943100"/>
            <a:ext cx="1066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14400" y="1447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Turkey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108"/>
            <a:ext cx="9144000" cy="62390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Turkmenistan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838200" y="3733800"/>
            <a:ext cx="32766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638300" y="4229100"/>
            <a:ext cx="2286000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6019800"/>
            <a:ext cx="29718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United Arab Emirates </a:t>
            </a:r>
            <a:r>
              <a:rPr lang="en-US" sz="1050" dirty="0">
                <a:solidFill>
                  <a:schemeClr val="bg1"/>
                </a:solidFill>
              </a:rPr>
              <a:t>(U.A.E.)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2438400" y="1371600"/>
            <a:ext cx="14478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990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Uzbekistan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5715000" y="3810000"/>
            <a:ext cx="14478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24600" y="3429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Vietnam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>
            <a:off x="1447800" y="4343400"/>
            <a:ext cx="18288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574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AUSTRALIA &amp; OCEANIA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296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200" y="220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Australia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1828800" y="2514600"/>
            <a:ext cx="35814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296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29400" y="5715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New Zealand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181600" y="5943600"/>
            <a:ext cx="14478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rot="10800000">
            <a:off x="5562600" y="5410200"/>
            <a:ext cx="1066800" cy="489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296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38600" y="990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Papua New Guinea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667000" y="1371600"/>
            <a:ext cx="16764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Nicaragua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943600" y="5257800"/>
            <a:ext cx="1524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r>
              <a:rPr lang="en-US" b="1" u="sng" dirty="0"/>
              <a:t>Regions/Areas of Interest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7010400" y="3200400"/>
            <a:ext cx="1371600" cy="8001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24400" y="2895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Chechnya</a:t>
            </a:r>
          </a:p>
        </p:txBody>
      </p:sp>
      <p:sp>
        <p:nvSpPr>
          <p:cNvPr id="11" name="Oval 10"/>
          <p:cNvSpPr/>
          <p:nvPr/>
        </p:nvSpPr>
        <p:spPr>
          <a:xfrm>
            <a:off x="8077200" y="3810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1905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 &amp; S Ossetia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34200" y="2286000"/>
            <a:ext cx="1207819" cy="2057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51519" y="41148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62600" y="1447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Kurdistan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791200" y="2895600"/>
            <a:ext cx="34290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rot="2439192">
            <a:off x="7682997" y="4959095"/>
            <a:ext cx="1116413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2971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Basque</a:t>
            </a:r>
          </a:p>
        </p:txBody>
      </p:sp>
      <p:sp>
        <p:nvSpPr>
          <p:cNvPr id="6" name="Oval 5"/>
          <p:cNvSpPr/>
          <p:nvPr/>
        </p:nvSpPr>
        <p:spPr>
          <a:xfrm>
            <a:off x="2057400" y="4038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371600" y="3352800"/>
            <a:ext cx="9906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0" y="1905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Catalonia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895600" y="2286000"/>
            <a:ext cx="2895600" cy="2286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819400" y="43434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29200" y="2514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West Bank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181600" y="3962400"/>
            <a:ext cx="31242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162800" y="59436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86200" y="3810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Gaza Strip</a:t>
            </a: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rot="16200000" flipH="1">
            <a:off x="5312638" y="4344358"/>
            <a:ext cx="1938478" cy="169871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108918" y="6129478"/>
            <a:ext cx="152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Israel, West bank, and gaza 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1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3886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West Bank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943600" y="2819400"/>
            <a:ext cx="1600200" cy="106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914400" y="3657600"/>
            <a:ext cx="914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419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Gaza Strip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3124200" y="2667000"/>
            <a:ext cx="12192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0578" y="32385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24384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Punjab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7400" y="4724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Panama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439694" y="5829300"/>
            <a:ext cx="1447006" cy="7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581400" y="30480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886200" y="2743200"/>
            <a:ext cx="13716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19600" y="2362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Tibet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3200400" y="2731532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29000" y="2426732"/>
            <a:ext cx="1107610" cy="5715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9600" y="2362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Kashmir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0" y="304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Nunavut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267200" y="533400"/>
            <a:ext cx="18288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77000" y="1524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Quebec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096000" y="1905000"/>
            <a:ext cx="12192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1676400"/>
            <a:ext cx="3048000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F.A.R.C.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(areas controlled by the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Revolutionary Armed Forces of Colombia)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2362199" y="1350326"/>
            <a:ext cx="838201" cy="6954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 rot="1737563">
            <a:off x="2054722" y="1097917"/>
            <a:ext cx="978050" cy="504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52600" y="5334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4" idx="1"/>
          </p:cNvCxnSpPr>
          <p:nvPr/>
        </p:nvCxnSpPr>
        <p:spPr>
          <a:xfrm rot="10800000">
            <a:off x="1905000" y="609600"/>
            <a:ext cx="1295400" cy="14361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762000" y="228600"/>
            <a:ext cx="4800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Maghreb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5400000" flipH="1" flipV="1">
            <a:off x="1295400" y="1752600"/>
            <a:ext cx="2514600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524000" y="1905000"/>
            <a:ext cx="5638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876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Sahel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5400000" flipH="1" flipV="1">
            <a:off x="1714500" y="2400300"/>
            <a:ext cx="2743200" cy="2209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Darfur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5400000" flipH="1" flipV="1">
            <a:off x="3009900" y="1104900"/>
            <a:ext cx="1447800" cy="3810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334000" y="1752600"/>
            <a:ext cx="457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Western Sahara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16200000" flipV="1">
            <a:off x="647700" y="2552700"/>
            <a:ext cx="22860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 rot="1431040">
            <a:off x="7842293" y="5515291"/>
            <a:ext cx="1342287" cy="903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05200" y="5810063"/>
            <a:ext cx="4751172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5819025"/>
            <a:ext cx="2286000" cy="53091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Melanesia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(includes Papua New Guinea)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media.web.britannica.com/eb-media/27/96827-036-56E4E68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85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2286000" y="1676401"/>
            <a:ext cx="1219200" cy="413366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1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3733800"/>
            <a:ext cx="2286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United States of America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3962400"/>
            <a:ext cx="21336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276600" y="5105400"/>
            <a:ext cx="50292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574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Micronesia</a:t>
            </a:r>
          </a:p>
        </p:txBody>
      </p:sp>
      <p:sp>
        <p:nvSpPr>
          <p:cNvPr id="6" name="Oval 5"/>
          <p:cNvSpPr/>
          <p:nvPr/>
        </p:nvSpPr>
        <p:spPr>
          <a:xfrm>
            <a:off x="7467600" y="4038600"/>
            <a:ext cx="1676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http://media.web.britannica.com/eb-media/27/96827-036-56E4E68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85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286000" y="1143000"/>
            <a:ext cx="1371600" cy="487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8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media.web.britannica.com/eb-media/27/96827-036-56E4E68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-17814"/>
            <a:ext cx="9144000" cy="6875814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 rot="1182370">
            <a:off x="5632420" y="-170739"/>
            <a:ext cx="3352230" cy="6871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90800" y="4254336"/>
            <a:ext cx="3581400" cy="157525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90800" y="1345975"/>
            <a:ext cx="972787" cy="448361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47800" y="5829587"/>
            <a:ext cx="2286000" cy="53091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Polynesia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(includes Hawaii &amp; NZ)</a:t>
            </a:r>
          </a:p>
        </p:txBody>
      </p:sp>
    </p:spTree>
    <p:extLst>
      <p:ext uri="{BB962C8B-B14F-4D97-AF65-F5344CB8AC3E}">
        <p14:creationId xmlns:p14="http://schemas.microsoft.com/office/powerpoint/2010/main" val="19050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b="1" u="sng" dirty="0"/>
              <a:t>Test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hlinkClick r:id="rId3"/>
              </a:rPr>
              <a:t>http://www.sporcle.com/ </a:t>
            </a:r>
          </a:p>
          <a:p>
            <a:r>
              <a:rPr lang="en-US" sz="2600" dirty="0">
                <a:hlinkClick r:id="rId3"/>
              </a:rPr>
              <a:t>http://www.purposegames.com/                </a:t>
            </a:r>
          </a:p>
          <a:p>
            <a:r>
              <a:rPr lang="en-US" sz="2600" dirty="0">
                <a:hlinkClick r:id="rId3"/>
              </a:rPr>
              <a:t>http://www.lizardpoint.com/fun/geoquiz/</a:t>
            </a:r>
            <a:endParaRPr lang="en-US" sz="2600" dirty="0"/>
          </a:p>
          <a:p>
            <a:r>
              <a:rPr lang="en-US" sz="2600">
                <a:hlinkClick r:id="rId4"/>
              </a:rPr>
              <a:t>http</a:t>
            </a:r>
            <a:r>
              <a:rPr lang="en-US" sz="2600" dirty="0">
                <a:hlinkClick r:id="rId4"/>
              </a:rPr>
              <a:t>://www.travelpod.com/traveler-iq</a:t>
            </a:r>
            <a:endParaRPr lang="en-US" sz="2600" dirty="0"/>
          </a:p>
          <a:p>
            <a:r>
              <a:rPr lang="en-US" sz="2600" dirty="0">
                <a:hlinkClick r:id="rId5"/>
              </a:rPr>
              <a:t>http://www.ilike2learn.com/ilike2learn/geography.asp</a:t>
            </a:r>
            <a:endParaRPr lang="en-US" sz="2600" dirty="0"/>
          </a:p>
          <a:p>
            <a:r>
              <a:rPr lang="en-US" sz="2600" dirty="0">
                <a:hlinkClick r:id="rId6"/>
              </a:rPr>
              <a:t>http://www.maps.com/funfacts.aspx</a:t>
            </a:r>
            <a:endParaRPr lang="en-US" sz="2600" dirty="0"/>
          </a:p>
          <a:p>
            <a:r>
              <a:rPr lang="en-US" sz="2600" dirty="0">
                <a:hlinkClick r:id="rId7"/>
              </a:rPr>
              <a:t>http://www.sheppardsoftware.com/Geography.htm</a:t>
            </a:r>
            <a:endParaRPr lang="en-US" sz="2600" dirty="0"/>
          </a:p>
          <a:p>
            <a:r>
              <a:rPr lang="en-US" sz="2600" dirty="0">
                <a:hlinkClick r:id="rId8"/>
              </a:rPr>
              <a:t>http://www.funbrain.com/where/</a:t>
            </a:r>
            <a:endParaRPr lang="en-US" sz="2600" dirty="0"/>
          </a:p>
          <a:p>
            <a:r>
              <a:rPr lang="en-US" sz="2600" dirty="0">
                <a:hlinkClick r:id="rId9"/>
              </a:rPr>
              <a:t>http://www.jetpunk.com/quizzes/map-quiz-europe.php</a:t>
            </a:r>
            <a:endParaRPr lang="en-US" sz="2600" dirty="0"/>
          </a:p>
          <a:p>
            <a:r>
              <a:rPr lang="en-US" sz="2600" dirty="0">
                <a:hlinkClick r:id="rId10"/>
              </a:rPr>
              <a:t>http://www.yourchildlearns.com/map-puzzles.htm</a:t>
            </a:r>
            <a:endParaRPr lang="en-US" sz="2600" dirty="0"/>
          </a:p>
          <a:p>
            <a:r>
              <a:rPr lang="en-US" sz="2600" dirty="0">
                <a:hlinkClick r:id="rId11"/>
              </a:rPr>
              <a:t>http://sites.google.com/site/geogeomania/geographygames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Tap Quiz Apps   (for your smart phone)</a:t>
            </a:r>
          </a:p>
          <a:p>
            <a:r>
              <a:rPr lang="en-US" sz="2600" dirty="0"/>
              <a:t>or print one of these regional maps and try to label it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334712"/>
            <a:ext cx="40386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400" dirty="0"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COUNTRIES YOU </a:t>
            </a:r>
            <a:r>
              <a:rPr lang="en-US" sz="2800" b="1" u="sng" dirty="0"/>
              <a:t>DO </a:t>
            </a:r>
            <a:r>
              <a:rPr lang="en-US" b="1" u="sng" dirty="0"/>
              <a:t>NOT</a:t>
            </a:r>
            <a:r>
              <a:rPr lang="en-US" sz="2800" b="1" u="sng" dirty="0"/>
              <a:t> HAVE TO KNOW</a:t>
            </a:r>
            <a:endParaRPr lang="en-US" sz="2800" b="1" dirty="0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</a:rPr>
              <a:t>Fiji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</a:rPr>
              <a:t>Kiribati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</a:rPr>
              <a:t>Marshall Islands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</a:rPr>
              <a:t>Micronesia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</a:rPr>
              <a:t>Nauru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</a:rPr>
              <a:t>Palau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</a:rPr>
              <a:t>Samoa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</a:rPr>
              <a:t>Solomon Islands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</a:rPr>
              <a:t>Tonga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</a:rPr>
              <a:t>Tuvalu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</a:rPr>
              <a:t>Vanuatu</a:t>
            </a:r>
            <a:endParaRPr lang="it-IT" sz="1600" b="1" dirty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</a:rPr>
              <a:t>Antigua &amp; Barbuda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</a:rPr>
              <a:t>Barbados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</a:rPr>
              <a:t>Bermuda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</a:rPr>
              <a:t>Dominica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</a:rPr>
              <a:t>Grenada</a:t>
            </a:r>
            <a:endParaRPr lang="en-US" sz="16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C0000"/>
                </a:solidFill>
              </a:rPr>
              <a:t>St. Kits &amp; Nevis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C0000"/>
                </a:solidFill>
              </a:rPr>
              <a:t>St. Lucia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C0000"/>
                </a:solidFill>
              </a:rPr>
              <a:t>St. Vincent &amp; the Grenadines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C0000"/>
                </a:solidFill>
              </a:rPr>
              <a:t>Trinidad &amp; Tobago</a:t>
            </a:r>
          </a:p>
          <a:p>
            <a:pPr eaLnBrk="1" hangingPunct="1">
              <a:lnSpc>
                <a:spcPct val="80000"/>
              </a:lnSpc>
            </a:pPr>
            <a:endParaRPr lang="en-US" sz="1600" b="1" dirty="0">
              <a:solidFill>
                <a:srgbClr val="CC0000"/>
              </a:solidFill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00200"/>
            <a:ext cx="3352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6600CC"/>
                </a:solidFill>
              </a:rPr>
              <a:t>Andorra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6600CC"/>
                </a:solidFill>
              </a:rPr>
              <a:t>Malta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6600CC"/>
                </a:solidFill>
              </a:rPr>
              <a:t>San Marino</a:t>
            </a:r>
            <a:r>
              <a:rPr lang="it-IT" sz="1600" b="1" dirty="0">
                <a:solidFill>
                  <a:srgbClr val="6600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Benin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Burkina Faso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Cape Verde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Comoros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Equatorial Guinea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Gabon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Gambia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Guinea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Guinea-Bissau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Liberia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Mauritius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Sao Tome &amp; Principe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Senegal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Seychelles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</a:rPr>
              <a:t>Togo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/>
              <a:t>Maldives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07127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SOUTH AMERICA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5400" y="5638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Argentina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114800" y="4495800"/>
            <a:ext cx="12192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12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Bolivia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038600" y="2438400"/>
            <a:ext cx="1752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00800" y="4267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Brazil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3276600"/>
            <a:ext cx="1677194" cy="9913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962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Chile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3505200"/>
            <a:ext cx="1143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657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Colombia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33400" y="2209800"/>
            <a:ext cx="25908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17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505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Ecuador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52400" y="2286000"/>
            <a:ext cx="19812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57800" y="2438400"/>
            <a:ext cx="2286000" cy="5309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French Guiana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(not a sovereign state)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5219700" y="1485900"/>
            <a:ext cx="15240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29400" y="4038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Guyana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419600" y="1295400"/>
            <a:ext cx="3124200" cy="2362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62600" y="5181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Paraguay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762500" y="4000500"/>
            <a:ext cx="14478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63246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60910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4191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Peru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952500" y="3086100"/>
            <a:ext cx="16764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36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53200" y="4419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Suriname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533900" y="1714500"/>
            <a:ext cx="3505200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5400" y="533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Uruguay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029200" y="4572000"/>
            <a:ext cx="9144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54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Venezuela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848100" y="800100"/>
            <a:ext cx="16764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EUROPE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6600" y="5410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Albania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457700" y="4686300"/>
            <a:ext cx="6858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011" cy="6781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38800" y="2590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Austria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495800" y="2971800"/>
            <a:ext cx="15240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00800" y="1905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Belarus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096000" y="2286000"/>
            <a:ext cx="6096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810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Belgium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3200400"/>
            <a:ext cx="15240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9800" y="2971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Bosnia &amp; Herzegovina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876800" y="33528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b="1" u="sng" dirty="0"/>
              <a:t>NORTH AMERICA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0" y="2895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Bulgaria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600700" y="3543300"/>
            <a:ext cx="11430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00600" y="2590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Croatia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24400" y="2971800"/>
            <a:ext cx="6096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62600" y="2362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Czech Republic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495800" y="2743200"/>
            <a:ext cx="1752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1371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Denmark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4600" y="1752600"/>
            <a:ext cx="1295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53200" y="2819400"/>
            <a:ext cx="1981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Estonia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19812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667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rgbClr val="FF0000"/>
              </a:solidFill>
            </a:endParaRPr>
          </a:p>
          <a:p>
            <a:pPr algn="ctr"/>
            <a:endParaRPr lang="en-US" u="sng" dirty="0">
              <a:solidFill>
                <a:srgbClr val="FF0000"/>
              </a:solidFill>
            </a:endParaRPr>
          </a:p>
          <a:p>
            <a:pPr algn="ctr"/>
            <a:r>
              <a:rPr lang="en-US" u="sng" dirty="0">
                <a:solidFill>
                  <a:srgbClr val="FF0000"/>
                </a:solidFill>
              </a:rPr>
              <a:t>A hint for the countries of Eastern Europe ↓ &amp; 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u="sng" dirty="0">
              <a:solidFill>
                <a:srgbClr val="FF0000"/>
              </a:solidFill>
            </a:endParaRPr>
          </a:p>
          <a:p>
            <a:pPr algn="ctr"/>
            <a:endParaRPr lang="en-US" u="sng" dirty="0"/>
          </a:p>
          <a:p>
            <a:pPr algn="ctr"/>
            <a:r>
              <a:rPr lang="en-US" dirty="0"/>
              <a:t>E  (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stonia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L (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atvia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L (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ithuania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B (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elarus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U (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chemeClr val="bg1"/>
                </a:solidFill>
              </a:rPr>
              <a:t>kraine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M 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oldova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G (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eorgia)</a:t>
            </a:r>
          </a:p>
          <a:p>
            <a:pPr algn="ctr"/>
            <a:r>
              <a:rPr lang="en-US" dirty="0"/>
              <a:t>A (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rmenia)</a:t>
            </a:r>
          </a:p>
          <a:p>
            <a:pPr algn="ctr"/>
            <a:r>
              <a:rPr lang="en-US" dirty="0"/>
              <a:t>A (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zerbaijan)</a:t>
            </a:r>
          </a:p>
          <a:p>
            <a:pPr algn="ctr"/>
            <a:r>
              <a:rPr lang="en-US" dirty="0"/>
              <a:t>T (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urkmenistan)</a:t>
            </a:r>
          </a:p>
          <a:p>
            <a:pPr algn="ctr"/>
            <a:r>
              <a:rPr lang="en-US" dirty="0"/>
              <a:t>U (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/>
              <a:t>zbekistan)</a:t>
            </a:r>
          </a:p>
          <a:p>
            <a:pPr algn="ctr"/>
            <a:r>
              <a:rPr lang="en-US" dirty="0"/>
              <a:t>T (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ajikistan)</a:t>
            </a:r>
          </a:p>
          <a:p>
            <a:pPr algn="ctr"/>
            <a:r>
              <a:rPr lang="en-US" dirty="0"/>
              <a:t>K (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chemeClr val="bg1"/>
                </a:solidFill>
              </a:rPr>
              <a:t>yrgyzstan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K (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chemeClr val="bg1"/>
                </a:solidFill>
              </a:rPr>
              <a:t>azakhstan</a:t>
            </a:r>
            <a:r>
              <a:rPr lang="en-US" dirty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ELL-BUM-GAA-TUT-KK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77000" y="1981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Finland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638800" y="1295400"/>
            <a:ext cx="15240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581400"/>
            <a:ext cx="16764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France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3733800"/>
            <a:ext cx="1066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388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Germany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962400" y="2514600"/>
            <a:ext cx="16764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38600" y="5715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Greece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838700" y="5067300"/>
            <a:ext cx="8382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24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Hungary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029200" y="3276600"/>
            <a:ext cx="12954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Bahamas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286500" y="4152900"/>
            <a:ext cx="15240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553200" y="4648200"/>
            <a:ext cx="990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Iceland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28600" y="1676400"/>
            <a:ext cx="12192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3581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Ireland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181100" y="2933700"/>
            <a:ext cx="7620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5486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Italy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695700" y="4838700"/>
            <a:ext cx="11430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24600" y="3200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Kosovo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34000" y="3581400"/>
            <a:ext cx="10668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48400" y="3200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Latvia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2209800"/>
            <a:ext cx="16002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5400" y="2667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Liechtenstein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63866" y="3036332"/>
            <a:ext cx="1622534" cy="62573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7400" y="3200400"/>
            <a:ext cx="2286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(the tiny one between Switzerland and Austria)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3581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Lithuania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5486400" y="2438400"/>
            <a:ext cx="1219200" cy="7942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7400" y="2667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Luxembourg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581400" y="2819400"/>
            <a:ext cx="2286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352800" y="3200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19600" y="5791200"/>
            <a:ext cx="2514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Macedonia </a:t>
            </a:r>
            <a:r>
              <a:rPr lang="en-US" sz="1050" dirty="0">
                <a:solidFill>
                  <a:schemeClr val="bg1"/>
                </a:solidFill>
              </a:rPr>
              <a:t>(F.Y.R.O.M.)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762500" y="5143500"/>
            <a:ext cx="12192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00800" y="2743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Moldova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48400" y="3124200"/>
            <a:ext cx="7620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7400" y="4191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Belize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867400" y="4572000"/>
            <a:ext cx="12954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3810000"/>
            <a:ext cx="27432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 hint for the countries of </a:t>
            </a:r>
            <a:r>
              <a:rPr lang="en-US" u="sng" dirty="0">
                <a:solidFill>
                  <a:srgbClr val="FF0000"/>
                </a:solidFill>
              </a:rPr>
              <a:t>Central America ↑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People (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anama)</a:t>
            </a:r>
          </a:p>
          <a:p>
            <a:pPr algn="ctr"/>
            <a:r>
              <a:rPr lang="en-US" dirty="0"/>
              <a:t>Can (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osta Rica)</a:t>
            </a:r>
          </a:p>
          <a:p>
            <a:pPr algn="ctr"/>
            <a:r>
              <a:rPr lang="en-US" dirty="0"/>
              <a:t>Never (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icaragua)</a:t>
            </a:r>
          </a:p>
          <a:p>
            <a:pPr algn="ctr"/>
            <a:r>
              <a:rPr lang="en-US" dirty="0"/>
              <a:t>Have (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onduras) </a:t>
            </a:r>
          </a:p>
          <a:p>
            <a:pPr algn="ctr"/>
            <a:r>
              <a:rPr lang="en-US" dirty="0"/>
              <a:t>Enough (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l Salvador)</a:t>
            </a:r>
          </a:p>
          <a:p>
            <a:pPr algn="ctr"/>
            <a:r>
              <a:rPr lang="en-US" dirty="0"/>
              <a:t>Geography (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uatemala)</a:t>
            </a:r>
          </a:p>
          <a:p>
            <a:pPr algn="ctr"/>
            <a:r>
              <a:rPr lang="en-US" dirty="0"/>
              <a:t>Books (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elize)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43200" y="5105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Montenegro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343400" y="4419600"/>
            <a:ext cx="685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1219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Netherlands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2438400" y="2057400"/>
            <a:ext cx="13716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9" y="2286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762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Norway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1143000"/>
            <a:ext cx="990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4648200"/>
            <a:ext cx="1981200" cy="203132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A hint for the countries of </a:t>
            </a:r>
            <a:r>
              <a:rPr lang="en-US" u="sng" dirty="0" err="1">
                <a:solidFill>
                  <a:srgbClr val="FF0000"/>
                </a:solidFill>
              </a:rPr>
              <a:t>Scandanavia</a:t>
            </a:r>
            <a:r>
              <a:rPr lang="en-US" u="sng" dirty="0">
                <a:solidFill>
                  <a:srgbClr val="FF0000"/>
                </a:solidFill>
              </a:rPr>
              <a:t> →</a:t>
            </a:r>
          </a:p>
          <a:p>
            <a:pPr algn="ctr"/>
            <a:endParaRPr lang="en-US" u="sng" dirty="0"/>
          </a:p>
          <a:p>
            <a:pPr algn="ctr"/>
            <a:r>
              <a:rPr lang="en-US" dirty="0">
                <a:solidFill>
                  <a:schemeClr val="bg1"/>
                </a:solidFill>
              </a:rPr>
              <a:t>Not   (</a:t>
            </a:r>
            <a:r>
              <a:rPr lang="en-US" u="sng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orway)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So (</a:t>
            </a:r>
            <a:r>
              <a:rPr lang="en-US" u="sng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weden)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Fine (</a:t>
            </a:r>
            <a:r>
              <a:rPr lang="en-US" u="sng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chemeClr val="bg1"/>
                </a:solidFill>
              </a:rPr>
              <a:t>inland)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48400" y="1905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029200" y="2133600"/>
            <a:ext cx="12192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352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Portugal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723900" y="3924300"/>
            <a:ext cx="1066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7400" y="2667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Romania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638800" y="3200400"/>
            <a:ext cx="914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43600" y="3886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Russia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6286500" y="2781300"/>
            <a:ext cx="14478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5257800" y="2590800"/>
            <a:ext cx="13716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722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Serbia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257800" y="3352800"/>
            <a:ext cx="914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77000" y="2057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Slovakia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953000" y="2438400"/>
            <a:ext cx="1905000" cy="106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9800" y="2971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Slovenia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495800" y="3276600"/>
            <a:ext cx="15240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29400" y="152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Canada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 flipV="1">
            <a:off x="4038600" y="1708666"/>
            <a:ext cx="2590800" cy="57733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3429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Spain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16200000" flipH="1">
            <a:off x="1480066" y="3918466"/>
            <a:ext cx="926068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29400" y="220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Sweden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495800" y="1752600"/>
            <a:ext cx="2133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3810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Switzerland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2743200" y="3735388"/>
            <a:ext cx="914400" cy="25927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05600" y="152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Ukraine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362700" y="2247900"/>
            <a:ext cx="13716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838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United Kingdom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866900" y="1866900"/>
            <a:ext cx="16764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AFRICA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Algeria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333500" y="2171700"/>
            <a:ext cx="31242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3886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Angola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24200" y="4114800"/>
            <a:ext cx="1905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4191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Botswana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572000"/>
            <a:ext cx="27432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667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A hint for the countries of Southeast Africa ↑→</a:t>
            </a:r>
          </a:p>
          <a:p>
            <a:pPr algn="ctr"/>
            <a:endParaRPr lang="en-US" u="sng" dirty="0"/>
          </a:p>
          <a:p>
            <a:pPr algn="ctr"/>
            <a:r>
              <a:rPr lang="en-US" dirty="0"/>
              <a:t>Ben’s (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otswana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Zany (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imbabwe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Zebra (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ambia)</a:t>
            </a:r>
          </a:p>
          <a:p>
            <a:pPr algn="ctr"/>
            <a:r>
              <a:rPr lang="en-US" dirty="0"/>
              <a:t>Munches 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alawi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Mushy 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ozambique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Melons 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adagascar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Burkina Faso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638300" y="2933700"/>
            <a:ext cx="20574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0" y="5029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Costa 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362700" y="5676900"/>
            <a:ext cx="10668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133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Burundi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48100" y="2247900"/>
            <a:ext cx="4572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943600" y="37338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133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Cameroon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705100" y="2628900"/>
            <a:ext cx="1219200" cy="2209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77000" y="0"/>
            <a:ext cx="26670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A hint for the countries of Southwest Africa ↓</a:t>
            </a:r>
          </a:p>
          <a:p>
            <a:pPr algn="ctr"/>
            <a:endParaRPr lang="en-US" u="sng" dirty="0"/>
          </a:p>
          <a:p>
            <a:pPr algn="ctr"/>
            <a:r>
              <a:rPr lang="en-US" dirty="0"/>
              <a:t>Cameron’s (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ameroon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Car (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.A.R.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Eats (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quatorial Guinea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Gas (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abon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Rolling (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chemeClr val="bg1"/>
                </a:solidFill>
              </a:rPr>
              <a:t>ep. of Congo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Down 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.R.C.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A (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ngola)</a:t>
            </a:r>
          </a:p>
          <a:p>
            <a:pPr algn="ctr"/>
            <a:r>
              <a:rPr lang="en-US" dirty="0"/>
              <a:t>Narrow (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amibia)</a:t>
            </a:r>
          </a:p>
          <a:p>
            <a:pPr algn="ctr"/>
            <a:r>
              <a:rPr lang="en-US" dirty="0"/>
              <a:t>Street (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outh Africa)</a:t>
            </a:r>
          </a:p>
          <a:p>
            <a:pPr algn="ctr"/>
            <a:r>
              <a:rPr lang="en-US" dirty="0"/>
              <a:t>Leading (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esotho)</a:t>
            </a:r>
          </a:p>
          <a:p>
            <a:pPr algn="ctr"/>
            <a:r>
              <a:rPr lang="en-US" dirty="0"/>
              <a:t>South (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waziland)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Central African Republic </a:t>
            </a:r>
            <a:r>
              <a:rPr lang="en-US" sz="1100" dirty="0">
                <a:solidFill>
                  <a:schemeClr val="bg1"/>
                </a:solidFill>
              </a:rPr>
              <a:t>(C.A.R.)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933700" y="2247900"/>
            <a:ext cx="1447800" cy="274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Chad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552700" y="1943100"/>
            <a:ext cx="2133600" cy="2667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477000" y="3886200"/>
            <a:ext cx="2667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A hint for the countries of North Africa →</a:t>
            </a:r>
          </a:p>
          <a:p>
            <a:pPr algn="ctr"/>
            <a:endParaRPr lang="en-US" u="sng" dirty="0"/>
          </a:p>
          <a:p>
            <a:pPr algn="ctr"/>
            <a:r>
              <a:rPr lang="en-US" dirty="0"/>
              <a:t>My 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auritania)</a:t>
            </a:r>
          </a:p>
          <a:p>
            <a:pPr algn="ctr"/>
            <a:r>
              <a:rPr lang="en-US" dirty="0"/>
              <a:t>Mother 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ali)</a:t>
            </a:r>
          </a:p>
          <a:p>
            <a:pPr algn="ctr"/>
            <a:r>
              <a:rPr lang="en-US" dirty="0"/>
              <a:t>Never (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iger)</a:t>
            </a:r>
          </a:p>
          <a:p>
            <a:pPr algn="ctr"/>
            <a:r>
              <a:rPr lang="en-US" dirty="0"/>
              <a:t>Cooks (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had)</a:t>
            </a:r>
          </a:p>
          <a:p>
            <a:pPr algn="ctr"/>
            <a:r>
              <a:rPr lang="en-US" dirty="0"/>
              <a:t>Scrambled (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udan)</a:t>
            </a:r>
          </a:p>
          <a:p>
            <a:pPr algn="ctr"/>
            <a:r>
              <a:rPr lang="en-US" dirty="0"/>
              <a:t>Eggs (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ritrea)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5309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Côte d'Ivoire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(Ivory Coast)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2286000" y="2819400"/>
            <a:ext cx="381000" cy="1524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Democratic Republic of the Congo </a:t>
            </a:r>
            <a:r>
              <a:rPr lang="en-US" sz="1050" dirty="0">
                <a:solidFill>
                  <a:schemeClr val="bg1"/>
                </a:solidFill>
              </a:rPr>
              <a:t>(D.R.C.)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543300" y="2476500"/>
            <a:ext cx="609600" cy="3124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Djibouti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48100" y="1028700"/>
            <a:ext cx="1752600" cy="487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162800" y="2362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Egypt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590800" y="914400"/>
            <a:ext cx="31242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Eritrea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467100" y="952500"/>
            <a:ext cx="2209800" cy="457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Ethiopia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48100" y="1181100"/>
            <a:ext cx="1600200" cy="472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0" y="4114800"/>
            <a:ext cx="1981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Cuba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896100" y="4610100"/>
            <a:ext cx="8382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Gabon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895600" y="2971800"/>
            <a:ext cx="762000" cy="1981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Ghana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905000" y="3200400"/>
            <a:ext cx="15240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Kenya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191000" y="1600200"/>
            <a:ext cx="914400" cy="457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601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Lesotho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3352800" y="6096000"/>
            <a:ext cx="2514600" cy="108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Liberia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1714500" y="3467100"/>
            <a:ext cx="13716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Libya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828800" y="1524000"/>
            <a:ext cx="3276600" cy="2362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3962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Madagascar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343400"/>
            <a:ext cx="49530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Malawi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971800" y="3918466"/>
            <a:ext cx="3505200" cy="80593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267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Mali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447800" y="2743200"/>
            <a:ext cx="23622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3962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Mauritania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914400" y="2667000"/>
            <a:ext cx="22860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1D55A34205D4C87D59DE24F1BBF91" ma:contentTypeVersion="14" ma:contentTypeDescription="Create a new document." ma:contentTypeScope="" ma:versionID="28a1eef0933773fb2d85faaa94e0726d">
  <xsd:schema xmlns:xsd="http://www.w3.org/2001/XMLSchema" xmlns:xs="http://www.w3.org/2001/XMLSchema" xmlns:p="http://schemas.microsoft.com/office/2006/metadata/properties" xmlns:ns3="685cc47c-629e-4448-8d18-5ecf8c5a8c6d" xmlns:ns4="d0031b85-c429-4ba7-8043-49896b52def0" targetNamespace="http://schemas.microsoft.com/office/2006/metadata/properties" ma:root="true" ma:fieldsID="2722bf71f84577a9b4543b35480448db" ns3:_="" ns4:_="">
    <xsd:import namespace="685cc47c-629e-4448-8d18-5ecf8c5a8c6d"/>
    <xsd:import namespace="d0031b85-c429-4ba7-8043-49896b52de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cc47c-629e-4448-8d18-5ecf8c5a8c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31b85-c429-4ba7-8043-49896b52de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E9700B-236E-4872-9FFA-F789E979AF77}">
  <ds:schemaRefs>
    <ds:schemaRef ds:uri="d0031b85-c429-4ba7-8043-49896b52def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85cc47c-629e-4448-8d18-5ecf8c5a8c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E276FC-CEC9-47AA-AB72-D2F3FA8CA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5cc47c-629e-4448-8d18-5ecf8c5a8c6d"/>
    <ds:schemaRef ds:uri="d0031b85-c429-4ba7-8043-49896b52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8AC6BD-8ECB-46DE-B1BD-ECC15C621A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946</Words>
  <Application>Microsoft Office PowerPoint</Application>
  <PresentationFormat>On-screen Show (4:3)</PresentationFormat>
  <Paragraphs>356</Paragraphs>
  <Slides>192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192</vt:i4>
      </vt:variant>
    </vt:vector>
  </HeadingPairs>
  <TitlesOfParts>
    <vt:vector size="196" baseType="lpstr">
      <vt:lpstr>Arial</vt:lpstr>
      <vt:lpstr>Calibri</vt:lpstr>
      <vt:lpstr>Office Theme</vt:lpstr>
      <vt:lpstr>iRespondGraphMaster</vt:lpstr>
      <vt:lpstr>AP Human Geography  Political (Countries/Regions) Summer Requirement   Lakeside High School </vt:lpstr>
      <vt:lpstr>COUNTRIES YOU DO NOT HAVE TO KNOW</vt:lpstr>
      <vt:lpstr>PowerPoint Presentation</vt:lpstr>
      <vt:lpstr>NORTH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AUSTRALIA &amp; OCEANIA</vt:lpstr>
      <vt:lpstr>PowerPoint Presentation</vt:lpstr>
      <vt:lpstr>PowerPoint Presentation</vt:lpstr>
      <vt:lpstr>PowerPoint Presentation</vt:lpstr>
      <vt:lpstr>Regions/Areas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Yourself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install</dc:creator>
  <cp:lastModifiedBy>Matthew Shiloh</cp:lastModifiedBy>
  <cp:revision>143</cp:revision>
  <dcterms:created xsi:type="dcterms:W3CDTF">2010-09-01T13:17:32Z</dcterms:created>
  <dcterms:modified xsi:type="dcterms:W3CDTF">2020-05-10T13:22:37Z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ContentTypeId">
    <vt:lpwstr>0x010100D151D55A34205D4C87D59DE24F1BBF91</vt:lpwstr>
  </property>
</Properties>
</file>